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9"/>
  </p:notesMasterIdLst>
  <p:sldIdLst>
    <p:sldId id="256" r:id="rId2"/>
    <p:sldId id="258" r:id="rId3"/>
    <p:sldId id="264" r:id="rId4"/>
    <p:sldId id="265" r:id="rId5"/>
    <p:sldId id="260" r:id="rId6"/>
    <p:sldId id="261" r:id="rId7"/>
    <p:sldId id="266" r:id="rId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96" y="-1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0E6B95-3552-424A-BB5F-C60DD53B9E5F}" type="datetimeFigureOut">
              <a:rPr lang="en-US" smtClean="0"/>
              <a:t>3/11/2015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083495-1AE3-4446-BBC2-6D954A8DFC61}" type="slidenum">
              <a:rPr lang="en-US" smtClean="0"/>
              <a:t>‹#›</a:t>
            </a:fld>
            <a:endParaRPr lang="en-US"/>
          </a:p>
        </p:txBody>
      </p:sp>
    </p:spTree>
    <p:extLst>
      <p:ext uri="{BB962C8B-B14F-4D97-AF65-F5344CB8AC3E}">
        <p14:creationId xmlns:p14="http://schemas.microsoft.com/office/powerpoint/2010/main" val="1746538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083495-1AE3-4446-BBC2-6D954A8DFC61}" type="slidenum">
              <a:rPr lang="en-US" smtClean="0"/>
              <a:t>6</a:t>
            </a:fld>
            <a:endParaRPr lang="en-US"/>
          </a:p>
        </p:txBody>
      </p:sp>
    </p:spTree>
    <p:extLst>
      <p:ext uri="{BB962C8B-B14F-4D97-AF65-F5344CB8AC3E}">
        <p14:creationId xmlns:p14="http://schemas.microsoft.com/office/powerpoint/2010/main" val="2361150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362"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noProof="0" smtClean="0"/>
              <a:t>Click to edit Master title style</a:t>
            </a:r>
          </a:p>
        </p:txBody>
      </p:sp>
      <p:sp>
        <p:nvSpPr>
          <p:cNvPr id="1536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6A82DA-C4B4-4504-9DEC-C73ADDA1A4FD}" type="slidenum">
              <a:rPr lang="en-US"/>
              <a:pPr>
                <a:defRPr/>
              </a:pPr>
              <a:t>‹#›</a:t>
            </a:fld>
            <a:endParaRPr lang="en-US"/>
          </a:p>
        </p:txBody>
      </p:sp>
    </p:spTree>
    <p:extLst>
      <p:ext uri="{BB962C8B-B14F-4D97-AF65-F5344CB8AC3E}">
        <p14:creationId xmlns:p14="http://schemas.microsoft.com/office/powerpoint/2010/main" val="3140418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10AC5C-9918-417D-AA58-9FE02D596957}" type="slidenum">
              <a:rPr lang="en-US"/>
              <a:pPr>
                <a:defRPr/>
              </a:pPr>
              <a:t>‹#›</a:t>
            </a:fld>
            <a:endParaRPr lang="en-US"/>
          </a:p>
        </p:txBody>
      </p:sp>
    </p:spTree>
    <p:extLst>
      <p:ext uri="{BB962C8B-B14F-4D97-AF65-F5344CB8AC3E}">
        <p14:creationId xmlns:p14="http://schemas.microsoft.com/office/powerpoint/2010/main" val="3710007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43A498-191B-4591-A0BD-0B236131313B}" type="slidenum">
              <a:rPr lang="en-US"/>
              <a:pPr>
                <a:defRPr/>
              </a:pPr>
              <a:t>‹#›</a:t>
            </a:fld>
            <a:endParaRPr lang="en-US"/>
          </a:p>
        </p:txBody>
      </p:sp>
    </p:spTree>
    <p:extLst>
      <p:ext uri="{BB962C8B-B14F-4D97-AF65-F5344CB8AC3E}">
        <p14:creationId xmlns:p14="http://schemas.microsoft.com/office/powerpoint/2010/main" val="1252902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83C23F-EBD5-4460-97A4-94CA918BD874}" type="slidenum">
              <a:rPr lang="en-US"/>
              <a:pPr>
                <a:defRPr/>
              </a:pPr>
              <a:t>‹#›</a:t>
            </a:fld>
            <a:endParaRPr lang="en-US"/>
          </a:p>
        </p:txBody>
      </p:sp>
    </p:spTree>
    <p:extLst>
      <p:ext uri="{BB962C8B-B14F-4D97-AF65-F5344CB8AC3E}">
        <p14:creationId xmlns:p14="http://schemas.microsoft.com/office/powerpoint/2010/main" val="1358442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028DDF-F11C-44B6-977C-CA31C6799963}" type="slidenum">
              <a:rPr lang="en-US"/>
              <a:pPr>
                <a:defRPr/>
              </a:pPr>
              <a:t>‹#›</a:t>
            </a:fld>
            <a:endParaRPr lang="en-US"/>
          </a:p>
        </p:txBody>
      </p:sp>
    </p:spTree>
    <p:extLst>
      <p:ext uri="{BB962C8B-B14F-4D97-AF65-F5344CB8AC3E}">
        <p14:creationId xmlns:p14="http://schemas.microsoft.com/office/powerpoint/2010/main" val="65182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76817C-A131-4D96-81A1-EF4537E44785}" type="slidenum">
              <a:rPr lang="en-US"/>
              <a:pPr>
                <a:defRPr/>
              </a:pPr>
              <a:t>‹#›</a:t>
            </a:fld>
            <a:endParaRPr lang="en-US"/>
          </a:p>
        </p:txBody>
      </p:sp>
    </p:spTree>
    <p:extLst>
      <p:ext uri="{BB962C8B-B14F-4D97-AF65-F5344CB8AC3E}">
        <p14:creationId xmlns:p14="http://schemas.microsoft.com/office/powerpoint/2010/main" val="713913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361223-5723-45BD-BF3D-619D63FCAC2A}" type="slidenum">
              <a:rPr lang="en-US"/>
              <a:pPr>
                <a:defRPr/>
              </a:pPr>
              <a:t>‹#›</a:t>
            </a:fld>
            <a:endParaRPr lang="en-US"/>
          </a:p>
        </p:txBody>
      </p:sp>
    </p:spTree>
    <p:extLst>
      <p:ext uri="{BB962C8B-B14F-4D97-AF65-F5344CB8AC3E}">
        <p14:creationId xmlns:p14="http://schemas.microsoft.com/office/powerpoint/2010/main" val="347070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6D8D563-7434-4EF7-B406-00FCBB40BEF7}" type="slidenum">
              <a:rPr lang="en-US"/>
              <a:pPr>
                <a:defRPr/>
              </a:pPr>
              <a:t>‹#›</a:t>
            </a:fld>
            <a:endParaRPr lang="en-US"/>
          </a:p>
        </p:txBody>
      </p:sp>
    </p:spTree>
    <p:extLst>
      <p:ext uri="{BB962C8B-B14F-4D97-AF65-F5344CB8AC3E}">
        <p14:creationId xmlns:p14="http://schemas.microsoft.com/office/powerpoint/2010/main" val="4047406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CEBD22D-0578-4502-A7E4-48BA0FDB7B72}" type="slidenum">
              <a:rPr lang="en-US"/>
              <a:pPr>
                <a:defRPr/>
              </a:pPr>
              <a:t>‹#›</a:t>
            </a:fld>
            <a:endParaRPr lang="en-US"/>
          </a:p>
        </p:txBody>
      </p:sp>
    </p:spTree>
    <p:extLst>
      <p:ext uri="{BB962C8B-B14F-4D97-AF65-F5344CB8AC3E}">
        <p14:creationId xmlns:p14="http://schemas.microsoft.com/office/powerpoint/2010/main" val="3512998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FF0A605-4366-4AA9-8A72-286B5F348153}" type="slidenum">
              <a:rPr lang="en-US"/>
              <a:pPr>
                <a:defRPr/>
              </a:pPr>
              <a:t>‹#›</a:t>
            </a:fld>
            <a:endParaRPr lang="en-US"/>
          </a:p>
        </p:txBody>
      </p:sp>
    </p:spTree>
    <p:extLst>
      <p:ext uri="{BB962C8B-B14F-4D97-AF65-F5344CB8AC3E}">
        <p14:creationId xmlns:p14="http://schemas.microsoft.com/office/powerpoint/2010/main" val="1232350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482FAD-E227-4347-B2D9-B5916DBD228D}" type="slidenum">
              <a:rPr lang="en-US"/>
              <a:pPr>
                <a:defRPr/>
              </a:pPr>
              <a:t>‹#›</a:t>
            </a:fld>
            <a:endParaRPr lang="en-US"/>
          </a:p>
        </p:txBody>
      </p:sp>
    </p:spTree>
    <p:extLst>
      <p:ext uri="{BB962C8B-B14F-4D97-AF65-F5344CB8AC3E}">
        <p14:creationId xmlns:p14="http://schemas.microsoft.com/office/powerpoint/2010/main" val="236487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C5E3AC-FD57-4EBC-A37A-D64027F9BE61}" type="slidenum">
              <a:rPr lang="en-US"/>
              <a:pPr>
                <a:defRPr/>
              </a:pPr>
              <a:t>‹#›</a:t>
            </a:fld>
            <a:endParaRPr lang="en-US"/>
          </a:p>
        </p:txBody>
      </p:sp>
    </p:spTree>
    <p:extLst>
      <p:ext uri="{BB962C8B-B14F-4D97-AF65-F5344CB8AC3E}">
        <p14:creationId xmlns:p14="http://schemas.microsoft.com/office/powerpoint/2010/main" val="1074439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latin typeface="Arial" charset="0"/>
              </a:defRPr>
            </a:lvl1pPr>
          </a:lstStyle>
          <a:p>
            <a:pPr>
              <a:defRPr/>
            </a:pPr>
            <a:endParaRPr lang="en-US"/>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latin typeface="Arial" charset="0"/>
              </a:defRPr>
            </a:lvl1pPr>
          </a:lstStyle>
          <a:p>
            <a:pPr>
              <a:defRPr/>
            </a:pPr>
            <a:endParaRPr lang="en-US"/>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latin typeface="Arial" charset="0"/>
              </a:defRPr>
            </a:lvl1pPr>
          </a:lstStyle>
          <a:p>
            <a:pPr>
              <a:defRPr/>
            </a:pPr>
            <a:fld id="{EA015B46-4C06-4B2D-90F3-286EA6FE0EC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 y="1252728"/>
            <a:ext cx="7424057" cy="4157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6172200" cy="1066800"/>
          </a:xfrm>
        </p:spPr>
        <p:txBody>
          <a:bodyPr/>
          <a:lstStyle/>
          <a:p>
            <a:pPr eaLnBrk="1" hangingPunct="1">
              <a:defRPr/>
            </a:pPr>
            <a:r>
              <a:rPr lang="en-US" dirty="0" smtClean="0"/>
              <a:t>Ephesians</a:t>
            </a:r>
          </a:p>
        </p:txBody>
      </p:sp>
      <p:sp>
        <p:nvSpPr>
          <p:cNvPr id="7171" name="Rectangle 3"/>
          <p:cNvSpPr>
            <a:spLocks noGrp="1" noChangeArrowheads="1"/>
          </p:cNvSpPr>
          <p:nvPr>
            <p:ph type="body" sz="half" idx="1"/>
          </p:nvPr>
        </p:nvSpPr>
        <p:spPr>
          <a:xfrm>
            <a:off x="304800" y="914400"/>
            <a:ext cx="5943600" cy="5715000"/>
          </a:xfrm>
        </p:spPr>
        <p:txBody>
          <a:bodyPr/>
          <a:lstStyle/>
          <a:p>
            <a:pPr eaLnBrk="1" hangingPunct="1">
              <a:lnSpc>
                <a:spcPct val="80000"/>
              </a:lnSpc>
              <a:defRPr/>
            </a:pPr>
            <a:r>
              <a:rPr lang="en-US" sz="2800" dirty="0" smtClean="0"/>
              <a:t>Written by </a:t>
            </a:r>
            <a:r>
              <a:rPr lang="en-US" sz="2800" b="1" dirty="0" smtClean="0"/>
              <a:t>Paul</a:t>
            </a:r>
          </a:p>
          <a:p>
            <a:pPr eaLnBrk="1" hangingPunct="1">
              <a:lnSpc>
                <a:spcPct val="80000"/>
              </a:lnSpc>
              <a:defRPr/>
            </a:pPr>
            <a:r>
              <a:rPr lang="en-US" sz="2800" dirty="0" smtClean="0"/>
              <a:t>60 A.D., while in Rome</a:t>
            </a:r>
          </a:p>
          <a:p>
            <a:pPr lvl="1" eaLnBrk="1" hangingPunct="1">
              <a:lnSpc>
                <a:spcPct val="80000"/>
              </a:lnSpc>
              <a:defRPr/>
            </a:pPr>
            <a:r>
              <a:rPr lang="en-US" sz="2400" dirty="0" smtClean="0"/>
              <a:t>Written to the Ephesians, but since it doesn’t have the usual greetings, he might have meant for it to be circulated to other churches as well.</a:t>
            </a:r>
          </a:p>
          <a:p>
            <a:pPr eaLnBrk="1" hangingPunct="1">
              <a:lnSpc>
                <a:spcPct val="80000"/>
              </a:lnSpc>
              <a:defRPr/>
            </a:pPr>
            <a:r>
              <a:rPr lang="en-US" sz="2800" b="1" dirty="0" smtClean="0"/>
              <a:t>Purpose of book: </a:t>
            </a:r>
          </a:p>
          <a:p>
            <a:pPr lvl="1" eaLnBrk="1" hangingPunct="1">
              <a:lnSpc>
                <a:spcPct val="80000"/>
              </a:lnSpc>
              <a:defRPr/>
            </a:pPr>
            <a:r>
              <a:rPr lang="en-US" sz="2400" b="1" dirty="0" smtClean="0"/>
              <a:t>Paul demonstrates that Baptism unites all Christians</a:t>
            </a:r>
          </a:p>
          <a:p>
            <a:pPr eaLnBrk="1" hangingPunct="1">
              <a:lnSpc>
                <a:spcPct val="80000"/>
              </a:lnSpc>
              <a:defRPr/>
            </a:pPr>
            <a:r>
              <a:rPr lang="en-US" sz="2400" b="1" dirty="0" smtClean="0">
                <a:latin typeface="Goudy Old Style" pitchFamily="18" charset="0"/>
              </a:rPr>
              <a:t>Lutheran theologians express the gospel by three phrases: by grace, through faith, on account of Christ. But some may view faith as a work of the believer. Paul, in Ephesians, corrects this view, stating clearly: </a:t>
            </a:r>
            <a:r>
              <a:rPr lang="en-US" sz="2400" b="1" i="1" dirty="0" smtClean="0">
                <a:latin typeface="Goudy Old Style" pitchFamily="18" charset="0"/>
              </a:rPr>
              <a:t>“For it is by grace that you have been saved, through faith—and this not from yourselves, it is the gift of God—not by works, so that no one can boast.”  </a:t>
            </a:r>
            <a:r>
              <a:rPr lang="en-US" sz="2400" b="1" dirty="0" smtClean="0">
                <a:latin typeface="Goudy Old Style" pitchFamily="18" charset="0"/>
              </a:rPr>
              <a:t>(2:8-9)</a:t>
            </a:r>
          </a:p>
        </p:txBody>
      </p:sp>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0"/>
            <a:ext cx="274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76200"/>
            <a:ext cx="8229600" cy="1219200"/>
          </a:xfrm>
        </p:spPr>
        <p:txBody>
          <a:bodyPr/>
          <a:lstStyle/>
          <a:p>
            <a:pPr eaLnBrk="1" hangingPunct="1">
              <a:defRPr/>
            </a:pPr>
            <a:r>
              <a:rPr lang="en-US" dirty="0" smtClean="0"/>
              <a:t>Message</a:t>
            </a:r>
          </a:p>
        </p:txBody>
      </p:sp>
      <p:sp>
        <p:nvSpPr>
          <p:cNvPr id="17411" name="Rectangle 3"/>
          <p:cNvSpPr>
            <a:spLocks noGrp="1" noChangeArrowheads="1"/>
          </p:cNvSpPr>
          <p:nvPr>
            <p:ph type="body" idx="1"/>
          </p:nvPr>
        </p:nvSpPr>
        <p:spPr>
          <a:xfrm>
            <a:off x="0" y="914400"/>
            <a:ext cx="9067800" cy="5791200"/>
          </a:xfrm>
        </p:spPr>
        <p:txBody>
          <a:bodyPr/>
          <a:lstStyle/>
          <a:p>
            <a:pPr eaLnBrk="1" hangingPunct="1">
              <a:defRPr/>
            </a:pPr>
            <a:r>
              <a:rPr lang="en-US" sz="2800" dirty="0" smtClean="0"/>
              <a:t>Paul doesn’t call the Ephesians out on any particular error or heresy</a:t>
            </a:r>
          </a:p>
          <a:p>
            <a:pPr lvl="1" eaLnBrk="1" hangingPunct="1">
              <a:defRPr/>
            </a:pPr>
            <a:r>
              <a:rPr lang="en-US" sz="2400" dirty="0" smtClean="0"/>
              <a:t>He wanted to expand the horizons of his readers</a:t>
            </a:r>
          </a:p>
          <a:p>
            <a:pPr lvl="1" eaLnBrk="1" hangingPunct="1">
              <a:defRPr/>
            </a:pPr>
            <a:r>
              <a:rPr lang="en-US" sz="2400" dirty="0" smtClean="0"/>
              <a:t>Wanted them to better understand God’s eternal purpose and grace; appreciate high goals God has for his church on earth</a:t>
            </a:r>
          </a:p>
          <a:p>
            <a:pPr eaLnBrk="1" hangingPunct="1">
              <a:defRPr/>
            </a:pPr>
            <a:r>
              <a:rPr lang="en-US" dirty="0" smtClean="0"/>
              <a:t>How to fulfill these goals?</a:t>
            </a:r>
          </a:p>
          <a:p>
            <a:pPr lvl="1" eaLnBrk="1" hangingPunct="1">
              <a:defRPr/>
            </a:pPr>
            <a:r>
              <a:rPr lang="en-US" dirty="0" smtClean="0"/>
              <a:t>God has reconciled individuals to himself as an act of grace</a:t>
            </a:r>
          </a:p>
          <a:p>
            <a:pPr lvl="1" eaLnBrk="1" hangingPunct="1">
              <a:defRPr/>
            </a:pPr>
            <a:r>
              <a:rPr lang="en-US" dirty="0" smtClean="0"/>
              <a:t>God has reconciled these saved individuals to each other</a:t>
            </a:r>
          </a:p>
          <a:p>
            <a:pPr lvl="1" eaLnBrk="1" hangingPunct="1">
              <a:defRPr/>
            </a:pPr>
            <a:r>
              <a:rPr lang="en-US" dirty="0" smtClean="0"/>
              <a:t>God has united these individuals into one body, the church</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0" y="2718955"/>
            <a:ext cx="6580910" cy="3948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ular Callout 3"/>
          <p:cNvSpPr/>
          <p:nvPr/>
        </p:nvSpPr>
        <p:spPr bwMode="auto">
          <a:xfrm>
            <a:off x="4419600" y="381000"/>
            <a:ext cx="4343400" cy="4495800"/>
          </a:xfrm>
          <a:prstGeom prst="wedgeRoundRectCallout">
            <a:avLst>
              <a:gd name="adj1" fmla="val -55708"/>
              <a:gd name="adj2" fmla="val 56127"/>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ahoma" charset="0"/>
              </a:rPr>
              <a:t>God intends for the church that it be the means by which He</a:t>
            </a:r>
            <a:r>
              <a:rPr kumimoji="0" lang="en-US" sz="1800" b="0" i="0" u="none" strike="noStrike" cap="none" normalizeH="0" dirty="0" smtClean="0">
                <a:ln>
                  <a:noFill/>
                </a:ln>
                <a:solidFill>
                  <a:schemeClr val="tx1"/>
                </a:solidFill>
                <a:effectLst/>
                <a:latin typeface="Tahoma" charset="0"/>
              </a:rPr>
              <a:t> displays his “manifold wisdom” to the “rulers and authorities in the heavenly realms”. Christian existence is not merely on an earthly plane. It receives its meaning and significance from heaven, where Christ is exalted at the right hand of God. However, it is the life here on earth where we, the people, work out the purposes of God. And that is why he gave gifts to the members of the church, so we can minister to one another and to all humanity.</a:t>
            </a:r>
            <a:endParaRPr kumimoji="0" lang="en-US" sz="1800" b="0" i="0" u="none" strike="noStrike" cap="none" normalizeH="0" baseline="0" dirty="0" smtClean="0">
              <a:ln>
                <a:noFill/>
              </a:ln>
              <a:solidFill>
                <a:schemeClr val="tx1"/>
              </a:solidFill>
              <a:effectLst/>
              <a:latin typeface="Tahoma" charset="0"/>
            </a:endParaRPr>
          </a:p>
        </p:txBody>
      </p:sp>
    </p:spTree>
    <p:extLst>
      <p:ext uri="{BB962C8B-B14F-4D97-AF65-F5344CB8AC3E}">
        <p14:creationId xmlns:p14="http://schemas.microsoft.com/office/powerpoint/2010/main" val="4206906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smtClean="0"/>
              <a:t>Themes</a:t>
            </a:r>
          </a:p>
        </p:txBody>
      </p:sp>
      <p:sp>
        <p:nvSpPr>
          <p:cNvPr id="9219" name="Rectangle 3"/>
          <p:cNvSpPr>
            <a:spLocks noGrp="1" noChangeArrowheads="1"/>
          </p:cNvSpPr>
          <p:nvPr>
            <p:ph type="body" idx="1"/>
          </p:nvPr>
        </p:nvSpPr>
        <p:spPr>
          <a:xfrm>
            <a:off x="457200" y="1600200"/>
            <a:ext cx="8229600" cy="4953000"/>
          </a:xfrm>
        </p:spPr>
        <p:txBody>
          <a:bodyPr/>
          <a:lstStyle/>
          <a:p>
            <a:pPr eaLnBrk="1" hangingPunct="1">
              <a:defRPr/>
            </a:pPr>
            <a:r>
              <a:rPr lang="en-US" sz="2800" dirty="0" smtClean="0"/>
              <a:t>Law Themes: Rivalry between believers; grieving the Spirit through unfaithfulness; marital unfaithfulness; spiritual warfare</a:t>
            </a:r>
          </a:p>
          <a:p>
            <a:pPr eaLnBrk="1" hangingPunct="1">
              <a:defRPr/>
            </a:pPr>
            <a:r>
              <a:rPr lang="en-US" sz="2800" dirty="0" smtClean="0"/>
              <a:t>Gospel Themes: Baptism; election by God’s grace; justification by grace alone; the mystery of Christ revealed; unity in Christ’s Body</a:t>
            </a: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343400"/>
            <a:ext cx="41910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1371600"/>
          </a:xfrm>
        </p:spPr>
        <p:txBody>
          <a:bodyPr/>
          <a:lstStyle/>
          <a:p>
            <a:pPr eaLnBrk="1" hangingPunct="1">
              <a:defRPr/>
            </a:pPr>
            <a:r>
              <a:rPr lang="en-US" dirty="0" smtClean="0"/>
              <a:t>History</a:t>
            </a:r>
          </a:p>
        </p:txBody>
      </p:sp>
      <p:sp>
        <p:nvSpPr>
          <p:cNvPr id="10243" name="Rectangle 3"/>
          <p:cNvSpPr>
            <a:spLocks noGrp="1" noChangeArrowheads="1"/>
          </p:cNvSpPr>
          <p:nvPr>
            <p:ph type="body" idx="1"/>
          </p:nvPr>
        </p:nvSpPr>
        <p:spPr>
          <a:xfrm>
            <a:off x="0" y="1524000"/>
            <a:ext cx="9144000" cy="5029200"/>
          </a:xfrm>
        </p:spPr>
        <p:txBody>
          <a:bodyPr/>
          <a:lstStyle/>
          <a:p>
            <a:pPr eaLnBrk="1" hangingPunct="1">
              <a:lnSpc>
                <a:spcPct val="90000"/>
              </a:lnSpc>
              <a:defRPr/>
            </a:pPr>
            <a:r>
              <a:rPr lang="en-US" sz="2400" dirty="0" smtClean="0"/>
              <a:t>Paul had been </a:t>
            </a:r>
            <a:r>
              <a:rPr lang="en-US" sz="2400" dirty="0" smtClean="0"/>
              <a:t>in Ephesus</a:t>
            </a:r>
            <a:r>
              <a:rPr lang="en-US" sz="2400" dirty="0" smtClean="0"/>
              <a:t> </a:t>
            </a:r>
            <a:r>
              <a:rPr lang="en-US" sz="2400" dirty="0" smtClean="0"/>
              <a:t>for about three years (according to Acts 18 – 20). </a:t>
            </a:r>
          </a:p>
          <a:p>
            <a:pPr lvl="1" eaLnBrk="1" hangingPunct="1">
              <a:lnSpc>
                <a:spcPct val="90000"/>
              </a:lnSpc>
              <a:defRPr/>
            </a:pPr>
            <a:r>
              <a:rPr lang="en-US" sz="2000" dirty="0" smtClean="0"/>
              <a:t>Preached to large crowds</a:t>
            </a:r>
          </a:p>
          <a:p>
            <a:pPr lvl="1" eaLnBrk="1" hangingPunct="1">
              <a:lnSpc>
                <a:spcPct val="90000"/>
              </a:lnSpc>
              <a:defRPr/>
            </a:pPr>
            <a:r>
              <a:rPr lang="en-US" sz="2000" dirty="0" smtClean="0"/>
              <a:t>Complaints about him</a:t>
            </a:r>
          </a:p>
          <a:p>
            <a:pPr lvl="1" eaLnBrk="1" hangingPunct="1">
              <a:lnSpc>
                <a:spcPct val="90000"/>
              </a:lnSpc>
              <a:defRPr/>
            </a:pPr>
            <a:r>
              <a:rPr lang="en-US" sz="2000" dirty="0" smtClean="0"/>
              <a:t>He barely escaped a huge mob at the theater here</a:t>
            </a:r>
          </a:p>
          <a:p>
            <a:pPr eaLnBrk="1" hangingPunct="1">
              <a:lnSpc>
                <a:spcPct val="90000"/>
              </a:lnSpc>
              <a:defRPr/>
            </a:pPr>
            <a:r>
              <a:rPr lang="en-US" sz="2400" dirty="0" smtClean="0"/>
              <a:t>A port city in the province of Asia</a:t>
            </a:r>
          </a:p>
          <a:p>
            <a:pPr lvl="1" eaLnBrk="1" hangingPunct="1">
              <a:lnSpc>
                <a:spcPct val="90000"/>
              </a:lnSpc>
              <a:defRPr/>
            </a:pPr>
            <a:r>
              <a:rPr lang="en-US" sz="2000" dirty="0" smtClean="0"/>
              <a:t>One of the “jewels” of the Roman empire</a:t>
            </a:r>
          </a:p>
          <a:p>
            <a:pPr lvl="1" eaLnBrk="1" hangingPunct="1">
              <a:lnSpc>
                <a:spcPct val="90000"/>
              </a:lnSpc>
              <a:defRPr/>
            </a:pPr>
            <a:r>
              <a:rPr lang="en-US" sz="2000" dirty="0" smtClean="0"/>
              <a:t>Commercial center</a:t>
            </a:r>
          </a:p>
          <a:p>
            <a:pPr lvl="1" eaLnBrk="1" hangingPunct="1">
              <a:lnSpc>
                <a:spcPct val="90000"/>
              </a:lnSpc>
              <a:defRPr/>
            </a:pPr>
            <a:r>
              <a:rPr lang="en-US" sz="2000" dirty="0" smtClean="0"/>
              <a:t>No city in Asia was more famous or more populous</a:t>
            </a:r>
          </a:p>
          <a:p>
            <a:pPr lvl="1" eaLnBrk="1" hangingPunct="1">
              <a:lnSpc>
                <a:spcPct val="90000"/>
              </a:lnSpc>
              <a:defRPr/>
            </a:pPr>
            <a:r>
              <a:rPr lang="en-US" sz="2000" dirty="0" smtClean="0"/>
              <a:t>Ranked with Rome, Corinth, Antioch, and Alexandria as among the foremost urban centers of the empire</a:t>
            </a:r>
          </a:p>
          <a:p>
            <a:pPr eaLnBrk="1" hangingPunct="1">
              <a:lnSpc>
                <a:spcPct val="90000"/>
              </a:lnSpc>
              <a:defRPr/>
            </a:pPr>
            <a:r>
              <a:rPr lang="en-US" sz="2400" dirty="0" smtClean="0"/>
              <a:t>Huge temple to Artemis (Diana)—one of the Seven </a:t>
            </a:r>
            <a:r>
              <a:rPr lang="en-US" sz="2400" dirty="0"/>
              <a:t>W</a:t>
            </a:r>
            <a:r>
              <a:rPr lang="en-US" sz="2400" dirty="0" smtClean="0"/>
              <a:t>onders of the Ancient World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571750"/>
            <a:ext cx="5715000"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018"/>
            <a:ext cx="5412185" cy="3856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557748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162</TotalTime>
  <Words>465</Words>
  <Application>Microsoft Office PowerPoint</Application>
  <PresentationFormat>On-screen Show (4:3)</PresentationFormat>
  <Paragraphs>31</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Textured</vt:lpstr>
      <vt:lpstr>PowerPoint Presentation</vt:lpstr>
      <vt:lpstr>Ephesians</vt:lpstr>
      <vt:lpstr>Message</vt:lpstr>
      <vt:lpstr>PowerPoint Presentation</vt:lpstr>
      <vt:lpstr>Themes</vt:lpstr>
      <vt:lpstr>History</vt:lpstr>
      <vt:lpstr>PowerPoint Presentation</vt:lpstr>
    </vt:vector>
  </TitlesOfParts>
  <Company>TLS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Matthew</dc:title>
  <dc:creator>Admin</dc:creator>
  <cp:lastModifiedBy>Wendy FitzHenry</cp:lastModifiedBy>
  <cp:revision>15</cp:revision>
  <dcterms:created xsi:type="dcterms:W3CDTF">2012-09-06T19:42:14Z</dcterms:created>
  <dcterms:modified xsi:type="dcterms:W3CDTF">2015-03-11T16:05:44Z</dcterms:modified>
</cp:coreProperties>
</file>