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D051FA50-DB1A-4F0D-A8E1-B15563333398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AD4AAFEE-B3B8-4DB5-AC97-1507A8985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37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C2EC-09EB-4A23-8BAC-02BBF1B7D7D4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2A7F-A6A3-486F-A2C7-B688DE20A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C2EC-09EB-4A23-8BAC-02BBF1B7D7D4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2A7F-A6A3-486F-A2C7-B688DE20A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C2EC-09EB-4A23-8BAC-02BBF1B7D7D4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2A7F-A6A3-486F-A2C7-B688DE20A8F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C2EC-09EB-4A23-8BAC-02BBF1B7D7D4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2A7F-A6A3-486F-A2C7-B688DE20A8F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C2EC-09EB-4A23-8BAC-02BBF1B7D7D4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2A7F-A6A3-486F-A2C7-B688DE20A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C2EC-09EB-4A23-8BAC-02BBF1B7D7D4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2A7F-A6A3-486F-A2C7-B688DE20A8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C2EC-09EB-4A23-8BAC-02BBF1B7D7D4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2A7F-A6A3-486F-A2C7-B688DE20A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C2EC-09EB-4A23-8BAC-02BBF1B7D7D4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2A7F-A6A3-486F-A2C7-B688DE20A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C2EC-09EB-4A23-8BAC-02BBF1B7D7D4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2A7F-A6A3-486F-A2C7-B688DE20A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C2EC-09EB-4A23-8BAC-02BBF1B7D7D4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2A7F-A6A3-486F-A2C7-B688DE20A8F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C2EC-09EB-4A23-8BAC-02BBF1B7D7D4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2A7F-A6A3-486F-A2C7-B688DE20A8F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9DBC2EC-09EB-4A23-8BAC-02BBF1B7D7D4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A392A7F-A6A3-486F-A2C7-B688DE20A8F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eyway.ca/htm2004/20041022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I, II, III John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399"/>
            <a:ext cx="6400800" cy="1066801"/>
          </a:xfrm>
        </p:spPr>
        <p:txBody>
          <a:bodyPr/>
          <a:lstStyle/>
          <a:p>
            <a:r>
              <a:rPr lang="en-US" dirty="0" err="1" smtClean="0"/>
              <a:t>Johannine</a:t>
            </a:r>
            <a:r>
              <a:rPr lang="en-US" dirty="0" smtClean="0"/>
              <a:t> Epistles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1" y="3429000"/>
            <a:ext cx="289750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89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534399" cy="4953000"/>
          </a:xfrm>
        </p:spPr>
        <p:txBody>
          <a:bodyPr/>
          <a:lstStyle/>
          <a:p>
            <a:r>
              <a:rPr lang="en-US" dirty="0" smtClean="0"/>
              <a:t>Author: John, apostle and evangelist, now called “the elder”</a:t>
            </a:r>
          </a:p>
          <a:p>
            <a:r>
              <a:rPr lang="en-US" dirty="0" smtClean="0"/>
              <a:t>Date: 85 – 95</a:t>
            </a:r>
          </a:p>
          <a:p>
            <a:pPr lvl="1"/>
            <a:r>
              <a:rPr lang="en-US" dirty="0" smtClean="0"/>
              <a:t>Difficulty in dating it for sure</a:t>
            </a:r>
          </a:p>
          <a:p>
            <a:pPr lvl="1"/>
            <a:r>
              <a:rPr lang="en-US" dirty="0" smtClean="0"/>
              <a:t>Many speculate this was written after the gospel</a:t>
            </a:r>
          </a:p>
          <a:p>
            <a:pPr lvl="1"/>
            <a:r>
              <a:rPr lang="en-US" dirty="0" smtClean="0"/>
              <a:t>Did you know that this John is Jesus’ cousin, too?</a:t>
            </a:r>
          </a:p>
          <a:p>
            <a:pPr lvl="2"/>
            <a:r>
              <a:rPr lang="en-US" dirty="0" smtClean="0"/>
              <a:t>(Mothers were sisters: Mary, and Salome)</a:t>
            </a:r>
          </a:p>
          <a:p>
            <a:pPr lvl="2"/>
            <a:r>
              <a:rPr lang="en-US" dirty="0" smtClean="0"/>
              <a:t>See 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www.keyway.ca/htm2004/20041022.htm</a:t>
            </a:r>
            <a:endParaRPr lang="en-US" dirty="0" smtClean="0"/>
          </a:p>
          <a:p>
            <a:r>
              <a:rPr lang="en-US" dirty="0" smtClean="0"/>
              <a:t>Purpose: To establish and encourage the faith of John’s contemporaries in the wake of rising controversy because some had left Christian congregations or had troubled them.</a:t>
            </a:r>
          </a:p>
          <a:p>
            <a:pPr lvl="1"/>
            <a:r>
              <a:rPr lang="en-US" dirty="0" smtClean="0"/>
              <a:t>Help combat Gnosticism (“Spirit is entirely good; matter is entirely evil.”)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the Facts…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8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305799" cy="4191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Sin</a:t>
            </a:r>
          </a:p>
          <a:p>
            <a:r>
              <a:rPr lang="en-US" dirty="0" smtClean="0"/>
              <a:t>Walking in darkness or light</a:t>
            </a:r>
          </a:p>
          <a:p>
            <a:r>
              <a:rPr lang="en-US" dirty="0" smtClean="0"/>
              <a:t>God’s commands</a:t>
            </a:r>
          </a:p>
          <a:p>
            <a:r>
              <a:rPr lang="en-US" dirty="0" smtClean="0"/>
              <a:t>Hatred</a:t>
            </a:r>
          </a:p>
          <a:p>
            <a:r>
              <a:rPr lang="en-US" dirty="0" smtClean="0"/>
              <a:t>Death </a:t>
            </a:r>
          </a:p>
          <a:p>
            <a:r>
              <a:rPr lang="en-US" dirty="0" smtClean="0"/>
              <a:t>Deceit</a:t>
            </a:r>
          </a:p>
          <a:p>
            <a:r>
              <a:rPr lang="en-US" dirty="0" smtClean="0"/>
              <a:t>Antichrists</a:t>
            </a:r>
          </a:p>
          <a:p>
            <a:r>
              <a:rPr lang="en-US" dirty="0" smtClean="0"/>
              <a:t>Love one another</a:t>
            </a:r>
          </a:p>
          <a:p>
            <a:r>
              <a:rPr lang="en-US" dirty="0" smtClean="0"/>
              <a:t>Lawlessness</a:t>
            </a:r>
          </a:p>
          <a:p>
            <a:r>
              <a:rPr lang="en-US" dirty="0" smtClean="0"/>
              <a:t>Deceivers</a:t>
            </a:r>
          </a:p>
          <a:p>
            <a:r>
              <a:rPr lang="en-US" dirty="0" smtClean="0"/>
              <a:t>Wicked works</a:t>
            </a:r>
          </a:p>
          <a:p>
            <a:r>
              <a:rPr lang="en-US" dirty="0" smtClean="0"/>
              <a:t>Imitate God, not evil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Themes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124200"/>
            <a:ext cx="18669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978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057400"/>
            <a:ext cx="8458199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Christ, the atoning sacrifice</a:t>
            </a:r>
          </a:p>
          <a:p>
            <a:r>
              <a:rPr lang="en-US" dirty="0" smtClean="0"/>
              <a:t>Our advocate</a:t>
            </a:r>
          </a:p>
          <a:p>
            <a:r>
              <a:rPr lang="en-US" dirty="0" smtClean="0"/>
              <a:t>Eternal life</a:t>
            </a:r>
          </a:p>
          <a:p>
            <a:r>
              <a:rPr lang="en-US" dirty="0" smtClean="0"/>
              <a:t>God perfects His love in us (sanctification)</a:t>
            </a:r>
          </a:p>
          <a:p>
            <a:r>
              <a:rPr lang="en-US" dirty="0" smtClean="0"/>
              <a:t>Light</a:t>
            </a:r>
          </a:p>
          <a:p>
            <a:r>
              <a:rPr lang="en-US" dirty="0" smtClean="0"/>
              <a:t>Born of God</a:t>
            </a:r>
          </a:p>
          <a:p>
            <a:r>
              <a:rPr lang="en-US" dirty="0" smtClean="0"/>
              <a:t>Children of God</a:t>
            </a:r>
          </a:p>
          <a:p>
            <a:r>
              <a:rPr lang="en-US" dirty="0" smtClean="0"/>
              <a:t>Truth</a:t>
            </a:r>
          </a:p>
          <a:p>
            <a:r>
              <a:rPr lang="en-US" dirty="0" smtClean="0"/>
              <a:t>Fellowship</a:t>
            </a:r>
          </a:p>
          <a:p>
            <a:r>
              <a:rPr lang="en-US" dirty="0" smtClean="0"/>
              <a:t>Reward</a:t>
            </a:r>
          </a:p>
          <a:p>
            <a:r>
              <a:rPr lang="en-US" dirty="0" smtClean="0"/>
              <a:t>Abiding in Christ’s teachings</a:t>
            </a:r>
          </a:p>
          <a:p>
            <a:r>
              <a:rPr lang="en-US" dirty="0" smtClean="0"/>
              <a:t>Christ has come in the flesh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Gospel Themes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733800"/>
            <a:ext cx="2133600" cy="1960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775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991432"/>
              </p:ext>
            </p:extLst>
          </p:nvPr>
        </p:nvGraphicFramePr>
        <p:xfrm>
          <a:off x="304800" y="1904999"/>
          <a:ext cx="8534400" cy="48005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67200"/>
                <a:gridCol w="4267200"/>
              </a:tblGrid>
              <a:tr h="4364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 John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Gospel of John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64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1:1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1:1, 14</a:t>
                      </a:r>
                      <a:endParaRPr lang="en-US" dirty="0"/>
                    </a:p>
                  </a:txBody>
                  <a:tcPr/>
                </a:tc>
              </a:tr>
              <a:tr h="4364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1:4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16:24</a:t>
                      </a:r>
                      <a:endParaRPr lang="en-US" dirty="0"/>
                    </a:p>
                  </a:txBody>
                  <a:tcPr/>
                </a:tc>
              </a:tr>
              <a:tr h="4364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1:6 - 7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3:19 - 21</a:t>
                      </a:r>
                      <a:endParaRPr lang="en-US" dirty="0"/>
                    </a:p>
                  </a:txBody>
                  <a:tcPr/>
                </a:tc>
              </a:tr>
              <a:tr h="4364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2:7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13:34 - 35</a:t>
                      </a:r>
                      <a:endParaRPr lang="en-US" dirty="0"/>
                    </a:p>
                  </a:txBody>
                  <a:tcPr/>
                </a:tc>
              </a:tr>
              <a:tr h="4364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3:8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8:44</a:t>
                      </a:r>
                      <a:endParaRPr lang="en-US" dirty="0"/>
                    </a:p>
                  </a:txBody>
                  <a:tcPr/>
                </a:tc>
              </a:tr>
              <a:tr h="4364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3:14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5:24</a:t>
                      </a:r>
                      <a:endParaRPr lang="en-US" dirty="0"/>
                    </a:p>
                  </a:txBody>
                  <a:tcPr/>
                </a:tc>
              </a:tr>
              <a:tr h="4364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4:6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8:47</a:t>
                      </a:r>
                      <a:endParaRPr lang="en-US" dirty="0"/>
                    </a:p>
                  </a:txBody>
                  <a:tcPr/>
                </a:tc>
              </a:tr>
              <a:tr h="4364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4:9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1:14, 18; 3:16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64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5:9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5:32, 37</a:t>
                      </a:r>
                      <a:endParaRPr lang="en-US" dirty="0"/>
                    </a:p>
                  </a:txBody>
                  <a:tcPr/>
                </a:tc>
              </a:tr>
              <a:tr h="4364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5:12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3:36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338328"/>
            <a:ext cx="8763000" cy="125272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Similar phrases and expressions between the epistles and gospel of John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40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and 1 John Comparison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350605"/>
              </p:ext>
            </p:extLst>
          </p:nvPr>
        </p:nvGraphicFramePr>
        <p:xfrm>
          <a:off x="1371600" y="1981198"/>
          <a:ext cx="5791200" cy="4503260"/>
        </p:xfrm>
        <a:graphic>
          <a:graphicData uri="http://schemas.openxmlformats.org/drawingml/2006/table">
            <a:tbl>
              <a:tblPr/>
              <a:tblGrid>
                <a:gridCol w="2663685"/>
                <a:gridCol w="3127515"/>
              </a:tblGrid>
              <a:tr h="31173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>
                          <a:latin typeface="Arial"/>
                        </a:rPr>
                        <a:t>JOHN</a:t>
                      </a:r>
                      <a:endParaRPr lang="en-US" sz="1400" dirty="0"/>
                    </a:p>
                  </a:txBody>
                  <a:tcPr marL="25452" marR="25452" marT="25452" marB="254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>
                          <a:latin typeface="Arial"/>
                        </a:rPr>
                        <a:t>1 JOHN</a:t>
                      </a:r>
                      <a:endParaRPr lang="en-US" sz="1400" dirty="0"/>
                    </a:p>
                  </a:txBody>
                  <a:tcPr marL="25452" marR="25452" marT="25452" marB="254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82705">
                <a:tc>
                  <a:txBody>
                    <a:bodyPr/>
                    <a:lstStyle/>
                    <a:p>
                      <a:r>
                        <a:rPr lang="en-US" sz="1000">
                          <a:latin typeface="Arial"/>
                        </a:rPr>
                        <a:t>John’s purpose is given in John 20:31:"But these (things) are written, </a:t>
                      </a:r>
                      <a:r>
                        <a:rPr lang="en-US" sz="1000" b="1">
                          <a:latin typeface="Arial"/>
                        </a:rPr>
                        <a:t>that</a:t>
                      </a:r>
                      <a:br>
                        <a:rPr lang="en-US" sz="1000" b="1">
                          <a:latin typeface="Arial"/>
                        </a:rPr>
                      </a:br>
                      <a:r>
                        <a:rPr lang="en-US" sz="1000" b="1">
                          <a:latin typeface="Arial"/>
                        </a:rPr>
                        <a:t>ye might </a:t>
                      </a:r>
                      <a:r>
                        <a:rPr lang="en-US" sz="1000" b="1" u="sng">
                          <a:latin typeface="Arial"/>
                        </a:rPr>
                        <a:t>BELIEVE</a:t>
                      </a:r>
                      <a:r>
                        <a:rPr lang="en-US" sz="1000">
                          <a:latin typeface="Arial"/>
                        </a:rPr>
                        <a:t> that Jesus is the</a:t>
                      </a:r>
                      <a:br>
                        <a:rPr lang="en-US" sz="1000">
                          <a:latin typeface="Arial"/>
                        </a:rPr>
                      </a:br>
                      <a:r>
                        <a:rPr lang="en-US" sz="1000">
                          <a:latin typeface="Arial"/>
                        </a:rPr>
                        <a:t>Christ, the Son of God; and that</a:t>
                      </a:r>
                      <a:br>
                        <a:rPr lang="en-US" sz="1000">
                          <a:latin typeface="Arial"/>
                        </a:rPr>
                      </a:br>
                      <a:r>
                        <a:rPr lang="en-US" sz="1000">
                          <a:latin typeface="Arial"/>
                        </a:rPr>
                        <a:t>believing ye might have life."</a:t>
                      </a:r>
                      <a:endParaRPr lang="en-US" sz="1000"/>
                    </a:p>
                  </a:txBody>
                  <a:tcPr marL="25452" marR="25452" marT="25452" marB="254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/>
                        </a:rPr>
                        <a:t>John’s purpose is given in 1 John 5:13:"These things have I written unto you</a:t>
                      </a:r>
                      <a:br>
                        <a:rPr lang="en-US" sz="1000" dirty="0">
                          <a:latin typeface="Arial"/>
                        </a:rPr>
                      </a:br>
                      <a:r>
                        <a:rPr lang="en-US" sz="1000" dirty="0">
                          <a:latin typeface="Arial"/>
                        </a:rPr>
                        <a:t>that believe on the name of the Son</a:t>
                      </a:r>
                      <a:br>
                        <a:rPr lang="en-US" sz="1000" dirty="0">
                          <a:latin typeface="Arial"/>
                        </a:rPr>
                      </a:br>
                      <a:r>
                        <a:rPr lang="en-US" sz="1000" dirty="0">
                          <a:latin typeface="Arial"/>
                        </a:rPr>
                        <a:t>of God; </a:t>
                      </a:r>
                      <a:r>
                        <a:rPr lang="en-US" sz="1000" b="1" dirty="0">
                          <a:latin typeface="Arial"/>
                        </a:rPr>
                        <a:t>that ye may </a:t>
                      </a:r>
                      <a:r>
                        <a:rPr lang="en-US" sz="1000" b="1" u="sng" dirty="0">
                          <a:latin typeface="Arial"/>
                        </a:rPr>
                        <a:t>KNOW</a:t>
                      </a:r>
                      <a:r>
                        <a:rPr lang="en-US" sz="1000" dirty="0">
                          <a:latin typeface="Arial"/>
                        </a:rPr>
                        <a:t> that you have eternal life."</a:t>
                      </a:r>
                      <a:endParaRPr lang="en-US" sz="1000" dirty="0"/>
                    </a:p>
                  </a:txBody>
                  <a:tcPr marL="25452" marR="25452" marT="25452" marB="254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673103">
                <a:tc>
                  <a:txBody>
                    <a:bodyPr/>
                    <a:lstStyle/>
                    <a:p>
                      <a:r>
                        <a:rPr lang="en-US" sz="1000">
                          <a:latin typeface="Arial"/>
                        </a:rPr>
                        <a:t>Written to all the world (a good book</a:t>
                      </a:r>
                      <a:br>
                        <a:rPr lang="en-US" sz="1000">
                          <a:latin typeface="Arial"/>
                        </a:rPr>
                      </a:br>
                      <a:r>
                        <a:rPr lang="en-US" sz="1000">
                          <a:latin typeface="Arial"/>
                        </a:rPr>
                        <a:t>to recommend to an unsaved person)</a:t>
                      </a:r>
                      <a:endParaRPr lang="en-US" sz="1000"/>
                    </a:p>
                  </a:txBody>
                  <a:tcPr marL="25452" marR="25452" marT="25452" marB="254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latin typeface="Arial"/>
                        </a:rPr>
                        <a:t>Written to believers (a good book to </a:t>
                      </a:r>
                      <a:br>
                        <a:rPr lang="en-US" sz="1000">
                          <a:latin typeface="Arial"/>
                        </a:rPr>
                      </a:br>
                      <a:r>
                        <a:rPr lang="en-US" sz="1000">
                          <a:latin typeface="Arial"/>
                        </a:rPr>
                        <a:t>recommend to a saved person, </a:t>
                      </a:r>
                      <a:br>
                        <a:rPr lang="en-US" sz="1000">
                          <a:latin typeface="Arial"/>
                        </a:rPr>
                      </a:br>
                      <a:r>
                        <a:rPr lang="en-US" sz="1000">
                          <a:latin typeface="Arial"/>
                        </a:rPr>
                        <a:t>especially a new believer)</a:t>
                      </a:r>
                      <a:endParaRPr lang="en-US" sz="1000"/>
                    </a:p>
                  </a:txBody>
                  <a:tcPr marL="25452" marR="25452" marT="25452" marB="254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469901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/>
                        </a:rPr>
                        <a:t>Written in order that people might believe and have life (20:31)</a:t>
                      </a:r>
                      <a:endParaRPr lang="en-US" sz="1000" dirty="0"/>
                    </a:p>
                  </a:txBody>
                  <a:tcPr marL="25452" marR="25452" marT="25452" marB="254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latin typeface="Arial"/>
                        </a:rPr>
                        <a:t>Written in order that believers might know </a:t>
                      </a:r>
                      <a:br>
                        <a:rPr lang="en-US" sz="1000">
                          <a:latin typeface="Arial"/>
                        </a:rPr>
                      </a:br>
                      <a:r>
                        <a:rPr lang="en-US" sz="1000">
                          <a:latin typeface="Arial"/>
                        </a:rPr>
                        <a:t>that they have life (5:12-13).</a:t>
                      </a:r>
                      <a:endParaRPr lang="en-US" sz="1000"/>
                    </a:p>
                  </a:txBody>
                  <a:tcPr marL="25452" marR="25452" marT="25452" marB="254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419606">
                <a:tc>
                  <a:txBody>
                    <a:bodyPr/>
                    <a:lstStyle/>
                    <a:p>
                      <a:r>
                        <a:rPr lang="en-US" sz="1000">
                          <a:latin typeface="Arial"/>
                        </a:rPr>
                        <a:t>Written so that people might be saved</a:t>
                      </a:r>
                      <a:endParaRPr lang="en-US" sz="1000"/>
                    </a:p>
                  </a:txBody>
                  <a:tcPr marL="25452" marR="25452" marT="25452" marB="254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latin typeface="Arial"/>
                        </a:rPr>
                        <a:t>Written so that saved people might have assurance of salvation</a:t>
                      </a:r>
                      <a:endParaRPr lang="en-US" sz="1000"/>
                    </a:p>
                  </a:txBody>
                  <a:tcPr marL="25452" marR="25452" marT="25452" marB="254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673103">
                <a:tc>
                  <a:txBody>
                    <a:bodyPr/>
                    <a:lstStyle/>
                    <a:p>
                      <a:r>
                        <a:rPr lang="en-US" sz="1000">
                          <a:latin typeface="Arial"/>
                        </a:rPr>
                        <a:t>Written so that people might come to the Father (John 10:9; 14:6)</a:t>
                      </a:r>
                      <a:endParaRPr lang="en-US" sz="1000"/>
                    </a:p>
                  </a:txBody>
                  <a:tcPr marL="25452" marR="25452" marT="25452" marB="254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latin typeface="Arial"/>
                        </a:rPr>
                        <a:t>Written so that believers might be at home in the Father’s house and enjoy His fellowship  (1 John 1:3; 3:1)</a:t>
                      </a:r>
                      <a:endParaRPr lang="en-US" sz="1000"/>
                    </a:p>
                  </a:txBody>
                  <a:tcPr marL="25452" marR="25452" marT="25452" marB="254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673103">
                <a:tc>
                  <a:txBody>
                    <a:bodyPr/>
                    <a:lstStyle/>
                    <a:p>
                      <a:r>
                        <a:rPr lang="en-US" sz="1000">
                          <a:latin typeface="Arial"/>
                        </a:rPr>
                        <a:t>Written so that the dead might have life (John 5:24)</a:t>
                      </a:r>
                      <a:endParaRPr lang="en-US" sz="1000"/>
                    </a:p>
                  </a:txBody>
                  <a:tcPr marL="25452" marR="25452" marT="25452" marB="254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/>
                        </a:rPr>
                        <a:t>Written so that the living might know they are alive (1 John 3:14) and that they might show forth and express this life</a:t>
                      </a:r>
                      <a:endParaRPr lang="en-US" sz="1000" dirty="0"/>
                    </a:p>
                  </a:txBody>
                  <a:tcPr marL="25452" marR="25452" marT="25452" marB="254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8739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</TotalTime>
  <Words>392</Words>
  <Application>Microsoft Office PowerPoint</Application>
  <PresentationFormat>On-screen Show (4:3)</PresentationFormat>
  <Paragraphs>76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I, II, III John</vt:lpstr>
      <vt:lpstr>Just the Facts…</vt:lpstr>
      <vt:lpstr>Law Themes</vt:lpstr>
      <vt:lpstr>Gospel Themes</vt:lpstr>
      <vt:lpstr>Similar phrases and expressions between the epistles and gospel of John</vt:lpstr>
      <vt:lpstr>John and 1 John Comparison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I, II, III John</dc:title>
  <dc:creator>Wendy FitzHenry</dc:creator>
  <cp:lastModifiedBy>Wendy FitzHenry</cp:lastModifiedBy>
  <cp:revision>6</cp:revision>
  <cp:lastPrinted>2016-05-18T17:52:52Z</cp:lastPrinted>
  <dcterms:created xsi:type="dcterms:W3CDTF">2013-05-17T17:33:56Z</dcterms:created>
  <dcterms:modified xsi:type="dcterms:W3CDTF">2016-05-18T17:53:41Z</dcterms:modified>
</cp:coreProperties>
</file>